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89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3JyOCE/9q8kEsOofSewAX9Eke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599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i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2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2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3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i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5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31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3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lbK-YeFRnl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lv/skirklis/26023" TargetMode="External"/><Relationship Id="rId2" Type="http://schemas.openxmlformats.org/officeDocument/2006/relationships/hyperlink" Target="https://www.bioefekts.l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aksti.daba.lv/referaati/2002/VAlle/1_teksts.html" TargetMode="External"/><Relationship Id="rId4" Type="http://schemas.openxmlformats.org/officeDocument/2006/relationships/hyperlink" Target="https://www.yara.lv/augu-meslosana/7p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683568" y="80814"/>
            <a:ext cx="7560841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Kandavas Lauksaimniecības tehnikums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 </a:t>
            </a:r>
            <a:r>
              <a:rPr lang="lv-LV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Lauksaimniecība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Lauksaimniecības 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mehanizācijas tehniķis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Modulis:   Mehanizēta kultūraugu audzēšana un glabāšana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600" b="1" i="0" u="none" strike="noStrike" cap="none" dirty="0">
                <a:solidFill>
                  <a:srgbClr val="B13F9A"/>
                </a:solidFill>
                <a:latin typeface="Cambria"/>
                <a:ea typeface="Cambria"/>
                <a:cs typeface="Cambria"/>
                <a:sym typeface="Cambria"/>
              </a:rPr>
              <a:t>AUGU BARĪBAS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600" b="1" i="0" u="none" strike="noStrike" cap="none" dirty="0">
                <a:solidFill>
                  <a:srgbClr val="B13F9A"/>
                </a:solidFill>
                <a:latin typeface="Cambria"/>
                <a:ea typeface="Cambria"/>
                <a:cs typeface="Cambria"/>
                <a:sym typeface="Cambria"/>
              </a:rPr>
              <a:t>ELEMENTI, TO NOZĪME</a:t>
            </a:r>
            <a:br>
              <a:rPr lang="lv-LV" sz="3600" b="1" i="0" u="none" strike="noStrike" cap="none" dirty="0">
                <a:solidFill>
                  <a:srgbClr val="B13F9A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Skolotāja: Gita </a:t>
            </a:r>
            <a:r>
              <a:rPr lang="lv-LV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Kvite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Kandava, </a:t>
            </a:r>
            <a:r>
              <a:rPr lang="lv-LV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2023.g</a:t>
            </a:r>
            <a:r>
              <a:rPr lang="lv-LV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pic>
        <p:nvPicPr>
          <p:cNvPr id="1026" name="Picture 2" descr="C:\Users\Skolotajs\Downloads\Kandava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36" y="0"/>
            <a:ext cx="1834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230485"/>
            <a:ext cx="6179840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341784" y="1484784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formas: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Nitrātu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Amonija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Amonjaka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Amīdu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Amonijnitrāta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body" idx="1"/>
          </p:nvPr>
        </p:nvSpPr>
        <p:spPr>
          <a:xfrm>
            <a:off x="457200" y="476672"/>
            <a:ext cx="7620000" cy="59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 u="sng"/>
              <a:t>Pirmā minimuma elements</a:t>
            </a:r>
            <a:r>
              <a:rPr lang="lv-LV" sz="2800"/>
              <a:t>.  Vislielākais patēriņš </a:t>
            </a:r>
            <a:r>
              <a:rPr lang="lv-LV" sz="2800" b="1">
                <a:solidFill>
                  <a:schemeClr val="dk2"/>
                </a:solidFill>
              </a:rPr>
              <a:t>veģetatīvajā</a:t>
            </a:r>
            <a:r>
              <a:rPr lang="lv-LV" sz="2800"/>
              <a:t> (lapu augšanas, cerošanas stublāja attīstības fāzēs). Tieši N parasti </a:t>
            </a:r>
            <a:r>
              <a:rPr lang="lv-LV" sz="2800" b="1"/>
              <a:t>nosaka ražas līmeni</a:t>
            </a:r>
            <a:r>
              <a:rPr lang="lv-LV" sz="2800"/>
              <a:t>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sp>
        <p:nvSpPr>
          <p:cNvPr id="219" name="Google Shape;219;p10"/>
          <p:cNvSpPr/>
          <p:nvPr/>
        </p:nvSpPr>
        <p:spPr>
          <a:xfrm>
            <a:off x="179512" y="5229200"/>
            <a:ext cx="7992888" cy="13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Ļoti prasīgi - Salāti, puravi, selerijas, agrie kāposti. Maz prasīgi - tauriņzieži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spcAft>
                <a:spcPts val="0"/>
              </a:spcAft>
              <a:buClr>
                <a:srgbClr val="B83D68"/>
              </a:buClr>
              <a:buSzPts val="2200"/>
              <a:buFont typeface="Arial"/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1996341"/>
            <a:ext cx="4256638" cy="286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/>
          <p:nvPr/>
        </p:nvSpPr>
        <p:spPr>
          <a:xfrm>
            <a:off x="395536" y="78319"/>
            <a:ext cx="7776864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Maksimāli pieļaujamās slāpekļa minerālmēslu normas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Nr. p.k.	 Kultūraugs 		Slāpeklis (kg/ha</a:t>
            </a: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	Ziemas kvieši 		180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	Vasaras kvieši 		170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	Ziemas rudzi 		130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	Ziemas mieži 		150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	Vasaras mieži 		130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	 Ziemas tritikāle 		140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	 Auzas 			110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	Rapsis 			200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	Lini 			60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	 Pākšaugi 			40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	Kartupeļi 			150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	Cukurbietes	 	190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	Kukurūza 			160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	Stiebrzāles	 	190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	Zālāji ar tauriņziežu pārsvaru 35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	Kultivēto ganību zāles 	240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	Burkāni 			160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	Citi dārzeņi 		220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	Zemenes 			120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	 Augļu koki 		130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6012160" y="548680"/>
            <a:ext cx="3131840" cy="1800200"/>
          </a:xfrm>
          <a:prstGeom prst="wedgeEllipseCallout">
            <a:avLst>
              <a:gd name="adj1" fmla="val -69551"/>
              <a:gd name="adj2" fmla="val 29517"/>
            </a:avLst>
          </a:prstGeom>
          <a:solidFill>
            <a:srgbClr val="F1D6DF"/>
          </a:solidFill>
          <a:ln w="25400" cap="flat" cmpd="sng">
            <a:solidFill>
              <a:srgbClr val="862C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28.12.2001.MK noteikumi Nr.531.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3281682"/>
            <a:ext cx="5261427" cy="35763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/>
          <p:nvPr/>
        </p:nvSpPr>
        <p:spPr>
          <a:xfrm>
            <a:off x="439166" y="160641"/>
            <a:ext cx="81652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Tauriņzieži</a:t>
            </a:r>
            <a:r>
              <a:rPr lang="lv-LV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gumiņbaktēriju palīdzību piesaista gaisā esošo slāpekli, uzkrāj to saknēs-&gt; satrūdot augsnē.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7" y="1124744"/>
            <a:ext cx="3759671" cy="3171201"/>
          </a:xfrm>
          <a:prstGeom prst="rect">
            <a:avLst/>
          </a:prstGeom>
          <a:noFill/>
          <a:ln w="222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/>
              <a:t>Fosfors   (P)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179512" y="1412776"/>
            <a:ext cx="842493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 minerālmēsli ir </a:t>
            </a:r>
            <a:r>
              <a:rPr lang="lv-LV" sz="2800" u="sng"/>
              <a:t>1.vietā no minerālmēslu lietojuma apjoma. 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Nepieciešams </a:t>
            </a:r>
            <a:r>
              <a:rPr lang="lv-LV" sz="2800" b="1"/>
              <a:t>ziedu un augļu veidošanās </a:t>
            </a:r>
            <a:r>
              <a:rPr lang="lv-LV" sz="2800"/>
              <a:t>laikā, </a:t>
            </a:r>
            <a:r>
              <a:rPr lang="lv-LV" sz="2800" b="1"/>
              <a:t>ražas</a:t>
            </a:r>
            <a:r>
              <a:rPr lang="lv-LV" sz="2800"/>
              <a:t> </a:t>
            </a:r>
            <a:r>
              <a:rPr lang="lv-LV" sz="2800" b="1"/>
              <a:t>veidošanā</a:t>
            </a:r>
            <a:r>
              <a:rPr lang="lv-LV" sz="2800"/>
              <a:t> visos etapos, īpaši auga dīgšanas, augšanas sākuma stadijā un </a:t>
            </a:r>
            <a:r>
              <a:rPr lang="lv-LV" sz="2800" b="1"/>
              <a:t>sēklas briedināšanas </a:t>
            </a:r>
            <a:r>
              <a:rPr lang="lv-LV" sz="2800"/>
              <a:t>laikā. </a:t>
            </a:r>
            <a:endParaRPr sz="280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Trūkumu dīgšanas laikā </a:t>
            </a:r>
            <a:r>
              <a:rPr lang="lv-LV" sz="2800" u="sng"/>
              <a:t>vēlāk nevar kompensēt</a:t>
            </a:r>
            <a:r>
              <a:rPr lang="lv-LV" sz="2800"/>
              <a:t>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Paaugstina </a:t>
            </a:r>
            <a:r>
              <a:rPr lang="lv-LV" sz="2800" b="1">
                <a:solidFill>
                  <a:schemeClr val="dk2"/>
                </a:solidFill>
              </a:rPr>
              <a:t>cukura, cietes, proteīna </a:t>
            </a:r>
            <a:r>
              <a:rPr lang="lv-LV" sz="2800"/>
              <a:t>daudzumu augos.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Pēc </a:t>
            </a:r>
            <a:r>
              <a:rPr lang="lv-LV" sz="2800" b="1"/>
              <a:t>fosfora</a:t>
            </a:r>
            <a:r>
              <a:rPr lang="lv-LV" sz="2800"/>
              <a:t> aprēķina NPK minerālmēslojuma </a:t>
            </a:r>
            <a:r>
              <a:rPr lang="lv-LV" sz="2800" b="1"/>
              <a:t>devu</a:t>
            </a:r>
            <a:r>
              <a:rPr lang="lv-LV" sz="2800"/>
              <a:t>. </a:t>
            </a:r>
            <a:endParaRPr sz="280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Paaugstina produkta kvalitāti.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4" y="12948"/>
            <a:ext cx="8478179" cy="636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467544" y="404664"/>
            <a:ext cx="7620000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 b="1"/>
              <a:t>P</a:t>
            </a:r>
            <a:r>
              <a:rPr lang="lv-LV" sz="2800"/>
              <a:t> ir </a:t>
            </a:r>
            <a:r>
              <a:rPr lang="lv-LV" sz="2800" u="sng"/>
              <a:t>zemas mobilitātes </a:t>
            </a:r>
            <a:r>
              <a:rPr lang="lv-LV" sz="2800"/>
              <a:t>elements augsnē.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 u="sng"/>
              <a:t>Formas : 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Sķīstošais</a:t>
            </a:r>
            <a:endParaRPr sz="280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Pusšķīstošais</a:t>
            </a:r>
            <a:endParaRPr sz="280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Nešķīstošais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 b="1"/>
              <a:t>Nevar papildināties no citiem avotiem</a:t>
            </a:r>
            <a:r>
              <a:rPr lang="lv-LV" sz="2800"/>
              <a:t>, izņemot minerālmēslus un augsnes fosfātus.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Augā </a:t>
            </a:r>
            <a:r>
              <a:rPr lang="lv-LV" sz="2800" b="1"/>
              <a:t>uzkrājas nevienmērīgi </a:t>
            </a:r>
            <a:r>
              <a:rPr lang="lv-LV" sz="2800"/>
              <a:t>– vairāk </a:t>
            </a:r>
            <a:r>
              <a:rPr lang="lv-LV" sz="2800" b="1"/>
              <a:t>graudos</a:t>
            </a:r>
            <a:r>
              <a:rPr lang="lv-LV" sz="2800"/>
              <a:t>, mazāk -salmos, (ar salmiem augsnē atgriežas neliela daļa P).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900" lvl="0" indent="-508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404664"/>
            <a:ext cx="5220396" cy="349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>
            <a:off x="141753" y="3967280"/>
            <a:ext cx="8532440" cy="147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B83D68"/>
              </a:buClr>
              <a:buSzPts val="2800"/>
              <a:buFont typeface="Arial"/>
              <a:buChar char="•"/>
            </a:pP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Veicina sakņu sistēmas attīstību, cerošanu, ūdens transportu.</a:t>
            </a:r>
            <a:endParaRPr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83D68"/>
              </a:buClr>
              <a:buSzPts val="2800"/>
              <a:buFont typeface="Arial"/>
              <a:buChar char="•"/>
            </a:pP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Kartupeļiem , sakņaugiem vajag visā veģetācijas laikā.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55576" y="6488668"/>
            <a:ext cx="64754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Fosfors (Agron. Brokastis  11.05 min . </a:t>
            </a:r>
            <a:r>
              <a:rPr lang="lv-LV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https://youtu.be/lbK-YeFRnlU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648"/>
            <a:ext cx="9182153" cy="613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Kālijs (K)</a:t>
            </a:r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251520" y="1124744"/>
            <a:ext cx="798004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 </a:t>
            </a:r>
            <a:r>
              <a:rPr lang="lv-LV" sz="2800" u="sng"/>
              <a:t>Kustīgs</a:t>
            </a:r>
            <a:r>
              <a:rPr lang="lv-LV" sz="2800"/>
              <a:t> elements, nodrošina augus ar barības vielām, jo </a:t>
            </a:r>
            <a:r>
              <a:rPr lang="lv-LV" sz="2800" b="1"/>
              <a:t>veic barības vielu transportu augā. </a:t>
            </a:r>
            <a:endParaRPr sz="2800" b="1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b="1"/>
              <a:t>Spēj pārvietoties </a:t>
            </a:r>
            <a:r>
              <a:rPr lang="lv-LV" sz="2800"/>
              <a:t>no vecākajām auga daļām uz jaunākajām, no auga uz augsni un otrādi.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Aktivizē organisko vielu sintēzi, veicina vitamīnu sintēzi.</a:t>
            </a:r>
            <a:endParaRPr sz="280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Palielina </a:t>
            </a:r>
            <a:r>
              <a:rPr lang="lv-LV" sz="2800" b="1"/>
              <a:t>izturību pret sausumu, salu, </a:t>
            </a:r>
            <a:r>
              <a:rPr lang="lv-LV" sz="2800"/>
              <a:t>kaitēkļiem un sēņu izraisītām slimībām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Ar K </a:t>
            </a:r>
            <a:r>
              <a:rPr lang="lv-LV" sz="2800" u="sng"/>
              <a:t>bagātas </a:t>
            </a:r>
            <a:r>
              <a:rPr lang="lv-LV" sz="2800"/>
              <a:t>ir </a:t>
            </a:r>
            <a:r>
              <a:rPr lang="lv-LV" sz="2800" b="1"/>
              <a:t>smagās</a:t>
            </a:r>
            <a:r>
              <a:rPr lang="lv-LV" sz="2800"/>
              <a:t> augsnes, bet viegla mehāniskā sastāva augsnes (smilts) satur mazāk K.</a:t>
            </a:r>
            <a:endParaRPr sz="2800"/>
          </a:p>
          <a:p>
            <a:pPr marL="342900" lvl="0" indent="-508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090" y="189185"/>
            <a:ext cx="4077748" cy="66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dirty="0" smtClean="0"/>
              <a:t>Augu barības </a:t>
            </a:r>
            <a:br>
              <a:rPr lang="lv-LV" dirty="0" smtClean="0"/>
            </a:br>
            <a:r>
              <a:rPr lang="lv-LV" dirty="0" smtClean="0"/>
              <a:t>elementu nozīme</a:t>
            </a:r>
            <a:r>
              <a:rPr lang="lv-LV" dirty="0"/>
              <a:t>:</a:t>
            </a:r>
            <a:endParaRPr dirty="0"/>
          </a:p>
        </p:txBody>
      </p:sp>
      <p:sp>
        <p:nvSpPr>
          <p:cNvPr id="170" name="Google Shape;170;p2"/>
          <p:cNvSpPr txBox="1"/>
          <p:nvPr/>
        </p:nvSpPr>
        <p:spPr>
          <a:xfrm>
            <a:off x="467544" y="2204864"/>
            <a:ext cx="439248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Palielina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hlorofila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daudzumu un fotosintēzes efektivitāti.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Veicina sēklu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dīgtspēju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Nodrošina barības vielu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transportu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Palielina biomasu,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ražu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Uzlabo ražas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kvalitāti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body" idx="1"/>
          </p:nvPr>
        </p:nvSpPr>
        <p:spPr>
          <a:xfrm>
            <a:off x="539552" y="980728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 sz="2800" dirty="0"/>
              <a:t>Augos visvairāk sastopams </a:t>
            </a:r>
            <a:r>
              <a:rPr lang="lv-LV" sz="2800" b="1" dirty="0"/>
              <a:t>jaunajos</a:t>
            </a:r>
            <a:r>
              <a:rPr lang="lv-LV" sz="2800" dirty="0"/>
              <a:t> dzinumos.</a:t>
            </a:r>
            <a:endParaRPr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dirty="0"/>
              <a:t>Veicina </a:t>
            </a:r>
            <a:r>
              <a:rPr lang="lv-LV" sz="2800" u="sng" dirty="0"/>
              <a:t>kartupeļu</a:t>
            </a:r>
            <a:r>
              <a:rPr lang="lv-LV" sz="2800" dirty="0"/>
              <a:t>, tomātu ilgstošu </a:t>
            </a:r>
            <a:r>
              <a:rPr lang="lv-LV" sz="2800" u="sng" dirty="0"/>
              <a:t>uzglabāšanu</a:t>
            </a:r>
            <a:r>
              <a:rPr lang="lv-LV" sz="2800" dirty="0"/>
              <a:t>. </a:t>
            </a:r>
            <a:endParaRPr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dirty="0"/>
              <a:t>K vairāk atrodas auga </a:t>
            </a:r>
            <a:r>
              <a:rPr lang="lv-LV" sz="2800" b="1" u="sng" dirty="0"/>
              <a:t>veģetatīvajos</a:t>
            </a:r>
            <a:r>
              <a:rPr lang="lv-LV" sz="2800" dirty="0"/>
              <a:t> orgānos, nodrošina spēcīgu </a:t>
            </a:r>
            <a:r>
              <a:rPr lang="lv-LV" sz="2800" b="1" dirty="0"/>
              <a:t>šūnu sieniņu veidošanos</a:t>
            </a:r>
            <a:r>
              <a:rPr lang="lv-LV" sz="2800" dirty="0"/>
              <a:t>, tādējādi iegūstot stingrus salmus, </a:t>
            </a:r>
            <a:r>
              <a:rPr lang="lv-LV" sz="2800" u="sng" dirty="0" smtClean="0"/>
              <a:t>atstājot </a:t>
            </a:r>
            <a:r>
              <a:rPr lang="lv-LV" sz="2800" u="sng" dirty="0"/>
              <a:t>uz lauka </a:t>
            </a:r>
            <a:r>
              <a:rPr lang="lv-LV" sz="2800" dirty="0"/>
              <a:t>salmus, kālija rezerves augsnē tik ātri neizsīkst. </a:t>
            </a:r>
            <a:endParaRPr sz="2800"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dirty="0"/>
              <a:t>Sevišķi </a:t>
            </a:r>
            <a:r>
              <a:rPr lang="lv-LV" sz="2800" b="1" dirty="0"/>
              <a:t>prasīgi</a:t>
            </a:r>
            <a:r>
              <a:rPr lang="lv-LV" sz="2800" dirty="0"/>
              <a:t> ir </a:t>
            </a:r>
            <a:r>
              <a:rPr lang="lv-LV" sz="2800" u="sng" dirty="0"/>
              <a:t>stiebrzāles, kartupeļi</a:t>
            </a:r>
            <a:r>
              <a:rPr lang="lv-LV" sz="2800" dirty="0"/>
              <a:t>, gurķi.</a:t>
            </a:r>
            <a:endParaRPr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dirty="0"/>
              <a:t>K lieto </a:t>
            </a:r>
            <a:r>
              <a:rPr lang="lv-LV" sz="2800" b="1" dirty="0"/>
              <a:t>no ziedēšanas </a:t>
            </a:r>
            <a:r>
              <a:rPr lang="lv-LV" sz="2800" dirty="0"/>
              <a:t>līdz augļu nobriešanai.</a:t>
            </a: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73" name="Google Shape;273;p19"/>
          <p:cNvSpPr/>
          <p:nvPr/>
        </p:nvSpPr>
        <p:spPr>
          <a:xfrm>
            <a:off x="251520" y="6309320"/>
            <a:ext cx="697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Importance of Potassium (K) in Crops https://www.youtube.com/watch?v=wnKQrjHQqnk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251519" y="6093876"/>
            <a:ext cx="684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Potash Mining Video  https://www.youtube.com/watch?v=uujIepkI6Ow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1121401" y="5433714"/>
            <a:ext cx="6343865" cy="707886"/>
          </a:xfrm>
          <a:prstGeom prst="rect">
            <a:avLst/>
          </a:prstGeom>
          <a:solidFill>
            <a:srgbClr val="E2AED7"/>
          </a:solidFill>
          <a:ln w="9525" cap="flat" cmpd="sng">
            <a:solidFill>
              <a:srgbClr val="5125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 tipisks </a:t>
            </a:r>
            <a:r>
              <a:rPr lang="lv-LV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rudens</a:t>
            </a:r>
            <a:r>
              <a:rPr lang="lv-LV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mēslojums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627" y="1795610"/>
            <a:ext cx="5191125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467544" y="55245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Uzlabo </a:t>
            </a:r>
            <a:r>
              <a:rPr lang="lv-LV" sz="2800" b="1"/>
              <a:t>ūdens noturību </a:t>
            </a:r>
            <a:r>
              <a:rPr lang="lv-LV" sz="2800"/>
              <a:t>augos, piedalās šūnu membrānas regulēšanas procesos- </a:t>
            </a:r>
            <a:r>
              <a:rPr lang="lv-LV" sz="2800" b="1"/>
              <a:t>nodrošina sausuma un karstuma izturību</a:t>
            </a:r>
            <a:r>
              <a:rPr lang="lv-LV" sz="2800"/>
              <a:t>.</a:t>
            </a:r>
            <a:endParaRPr sz="2800"/>
          </a:p>
        </p:txBody>
      </p:sp>
      <p:sp>
        <p:nvSpPr>
          <p:cNvPr id="282" name="Google Shape;282;p20"/>
          <p:cNvSpPr txBox="1"/>
          <p:nvPr/>
        </p:nvSpPr>
        <p:spPr>
          <a:xfrm>
            <a:off x="539552" y="5868093"/>
            <a:ext cx="6306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Smilšainās augsnēs K ir mazāk, tāpēc augi vairāk cieš no sausuma.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539552" y="2965292"/>
            <a:ext cx="351311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Karstā laikā  K  aizver šūnu membrānas, lai neiztvaiko ūdens.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323528" y="-3083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/>
              <a:t>Kalcijs (Ca )</a:t>
            </a:r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136904" cy="5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Nepieciešams </a:t>
            </a:r>
            <a:r>
              <a:rPr lang="lv-LV" sz="2800" b="1"/>
              <a:t>šūnapvalka</a:t>
            </a:r>
            <a:r>
              <a:rPr lang="lv-LV" sz="2800"/>
              <a:t> uzbūvei.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Ca piedalās </a:t>
            </a:r>
            <a:r>
              <a:rPr lang="lv-LV" sz="2800" b="1"/>
              <a:t>ogļhidrātu un N apmaiņā </a:t>
            </a:r>
            <a:r>
              <a:rPr lang="lv-LV" sz="2800"/>
              <a:t>augos.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 Regulē </a:t>
            </a:r>
            <a:r>
              <a:rPr lang="lv-LV" sz="2800" b="1"/>
              <a:t>vielu maiņas </a:t>
            </a:r>
            <a:r>
              <a:rPr lang="lv-LV" sz="2800"/>
              <a:t>procesus,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Regulē auga šūnu </a:t>
            </a:r>
            <a:r>
              <a:rPr lang="lv-LV" sz="2800" b="1"/>
              <a:t>ūdens</a:t>
            </a:r>
            <a:r>
              <a:rPr lang="lv-LV" sz="2800"/>
              <a:t> fizioloģisko līdzsvaru.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Neitralizē skābes,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Paātrina augu ziedēšanu. 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Augi mazāk cieš no nepietiekama apgaismojuma , </a:t>
            </a:r>
            <a:r>
              <a:rPr lang="lv-LV" sz="2800" b="1"/>
              <a:t>mazāk slimo</a:t>
            </a:r>
            <a:r>
              <a:rPr lang="lv-LV" sz="2800"/>
              <a:t>.</a:t>
            </a:r>
            <a:endParaRPr/>
          </a:p>
        </p:txBody>
      </p:sp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304" y="18864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/>
          <p:nvPr/>
        </p:nvSpPr>
        <p:spPr>
          <a:xfrm>
            <a:off x="4574282" y="621166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b="1" i="1">
                <a:solidFill>
                  <a:srgbClr val="842F73"/>
                </a:solidFill>
                <a:latin typeface="Calibri"/>
                <a:ea typeface="Calibri"/>
                <a:cs typeface="Calibri"/>
                <a:sym typeface="Calibri"/>
              </a:rPr>
              <a:t>Calcium role in plants</a:t>
            </a:r>
            <a:endParaRPr sz="1200" b="1" i="1">
              <a:solidFill>
                <a:srgbClr val="842F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i="1">
                <a:solidFill>
                  <a:srgbClr val="842F7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https://www.youtube.com/watch?v=8dyfguwr98E&amp;ab_channel=ValagroGroup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548680"/>
            <a:ext cx="4273699" cy="2362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/>
          <p:nvPr/>
        </p:nvSpPr>
        <p:spPr>
          <a:xfrm>
            <a:off x="539552" y="3789040"/>
            <a:ext cx="7200800" cy="293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Ietekmē </a:t>
            </a:r>
            <a:r>
              <a:rPr lang="lv-LV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šūnu  vairošanos </a:t>
            </a: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stiepšanos, </a:t>
            </a:r>
            <a:r>
              <a:rPr lang="lv-LV" sz="2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mehānisko izturību </a:t>
            </a: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mazāk veldrējas, stingrāki stiebri.</a:t>
            </a:r>
            <a:endParaRPr/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Sevišķi prasīgi- tauriņzieži.</a:t>
            </a:r>
            <a:endParaRPr/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539552" y="1037529"/>
            <a:ext cx="32086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  pozitīvā ietekme </a:t>
            </a:r>
            <a:r>
              <a:rPr lang="lv-LV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 tauriņziežu sakņu attīstību.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Sērs (S)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179512" y="1340280"/>
            <a:ext cx="7620000" cy="540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Sērs </a:t>
            </a:r>
            <a:r>
              <a:rPr lang="lv-LV" sz="2800" u="sng"/>
              <a:t>ir daļa no olbaltuma</a:t>
            </a:r>
            <a:r>
              <a:rPr lang="lv-LV" sz="2800"/>
              <a:t>, kā arī viens no izejas produktiem </a:t>
            </a:r>
            <a:r>
              <a:rPr lang="lv-LV" sz="2800" b="1"/>
              <a:t>aminoskābju biosintēzei</a:t>
            </a:r>
            <a:r>
              <a:rPr lang="lv-LV" sz="2800"/>
              <a:t>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Palīdz veidot </a:t>
            </a:r>
            <a:r>
              <a:rPr lang="lv-LV" sz="2800" b="1"/>
              <a:t>cukuru, cieti, eļļu, vitamīnus</a:t>
            </a:r>
            <a:r>
              <a:rPr lang="lv-LV" sz="2800"/>
              <a:t>.  Veicina auga </a:t>
            </a:r>
            <a:r>
              <a:rPr lang="lv-LV" sz="2800" b="1"/>
              <a:t>pašaizsardzības</a:t>
            </a:r>
            <a:r>
              <a:rPr lang="lv-LV" sz="2800"/>
              <a:t> spējas. 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Piedalās </a:t>
            </a:r>
            <a:r>
              <a:rPr lang="lv-LV" sz="2800" u="sng"/>
              <a:t>vielu apmaiņā </a:t>
            </a:r>
            <a:r>
              <a:rPr lang="lv-LV" sz="2800"/>
              <a:t>un </a:t>
            </a:r>
            <a:r>
              <a:rPr lang="lv-LV" sz="2800" u="sng"/>
              <a:t>pārnešanā</a:t>
            </a:r>
            <a:r>
              <a:rPr lang="lv-LV" sz="2800"/>
              <a:t> augu kopšūnās.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Sīpoliem, kāpostaugiem, S atbild par </a:t>
            </a:r>
            <a:r>
              <a:rPr lang="lv-LV" sz="2800" b="1"/>
              <a:t>garšas</a:t>
            </a:r>
            <a:r>
              <a:rPr lang="lv-LV" sz="2800"/>
              <a:t> īpašībām.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 u="sng"/>
              <a:t>Latvijas augsnēs trūkst.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 Smidzinot uz lapām –mazina slimību izplatīšanos (miltrasa, sakņu puve, augoņi). </a:t>
            </a:r>
            <a:endParaRPr sz="2800"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/>
          <p:nvPr/>
        </p:nvSpPr>
        <p:spPr>
          <a:xfrm>
            <a:off x="395624" y="244966"/>
            <a:ext cx="849685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Sēram ir 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pozitīva ietekme uz  N 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uzņemšanu.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(graudaugiem 1S :10 N, rapsim 1S:5 N).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Trūkstot sēram  N  netiek izmantots!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Vislielākā sēra nepieciešamība graudaugos ir no cerošanas sākuma līdz karoglapas parādīšanās stadijai.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922622"/>
            <a:ext cx="4708386" cy="264476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/>
          <p:nvPr/>
        </p:nvSpPr>
        <p:spPr>
          <a:xfrm>
            <a:off x="403636" y="6092777"/>
            <a:ext cx="8064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b="1">
                <a:solidFill>
                  <a:srgbClr val="842F73"/>
                </a:solidFill>
                <a:latin typeface="Calibri"/>
                <a:ea typeface="Calibri"/>
                <a:cs typeface="Calibri"/>
                <a:sym typeface="Calibri"/>
              </a:rPr>
              <a:t>KALI Academy: Which form of sulphur do plants absorb?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>
                <a:solidFill>
                  <a:srgbClr val="842F7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https://www.youtube.com/watch?v=CaW2SQEVvN8&amp;ab_channel=KSMineralsandAgriculture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/>
          <p:nvPr/>
        </p:nvSpPr>
        <p:spPr>
          <a:xfrm>
            <a:off x="251520" y="0"/>
            <a:ext cx="655272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Sērs ir nozīmīgs eļļas rapsim: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Rapsis labāk attīstās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Ziemā mazāk augu iet bojā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Labāka ziedēšana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Vienmērīgāka nobriešana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Lielāka raža un eļļas līmenis sēklās</a:t>
            </a:r>
            <a:endParaRPr/>
          </a:p>
        </p:txBody>
      </p:sp>
      <p:sp>
        <p:nvSpPr>
          <p:cNvPr id="317" name="Google Shape;317;p25" descr="Kviešu un rapša ražas stūrakmens – sērs | Yara Latvij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3140968"/>
            <a:ext cx="6842115" cy="293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1866" y="0"/>
            <a:ext cx="2708920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6"/>
          <p:cNvSpPr txBox="1">
            <a:spLocks noGrp="1"/>
          </p:cNvSpPr>
          <p:nvPr>
            <p:ph type="title"/>
          </p:nvPr>
        </p:nvSpPr>
        <p:spPr>
          <a:xfrm>
            <a:off x="410072" y="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Magnijs (Mg)</a:t>
            </a:r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body" idx="1"/>
          </p:nvPr>
        </p:nvSpPr>
        <p:spPr>
          <a:xfrm>
            <a:off x="251520" y="2492896"/>
            <a:ext cx="7344816" cy="41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Ietekmē </a:t>
            </a:r>
            <a:r>
              <a:rPr lang="lv-LV" sz="2800" b="1"/>
              <a:t>visus auga šūnu procesus</a:t>
            </a:r>
            <a:r>
              <a:rPr lang="lv-LV" sz="2800"/>
              <a:t>, tas piedalās pektīnvielu būvniecībā šūnu sienās.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Ietilpst </a:t>
            </a:r>
            <a:r>
              <a:rPr lang="lv-LV" sz="2800" b="1"/>
              <a:t>hlorofila</a:t>
            </a:r>
            <a:r>
              <a:rPr lang="lv-LV" sz="2800"/>
              <a:t> sastāvā un piedalās </a:t>
            </a:r>
            <a:r>
              <a:rPr lang="lv-LV" sz="2800" b="1"/>
              <a:t>fotosintēzes</a:t>
            </a:r>
            <a:r>
              <a:rPr lang="lv-LV" sz="2800"/>
              <a:t> procesā,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 b="1"/>
              <a:t>Veic P  transportēšanu</a:t>
            </a:r>
            <a:r>
              <a:rPr lang="lv-LV" sz="2800" b="1">
                <a:solidFill>
                  <a:srgbClr val="000000"/>
                </a:solidFill>
              </a:rPr>
              <a:t> </a:t>
            </a:r>
            <a:r>
              <a:rPr lang="lv-LV" sz="2800"/>
              <a:t>ja trūkst Mg-trūkst arī P.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Varš (Cu)</a:t>
            </a:r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body" idx="1"/>
          </p:nvPr>
        </p:nvSpPr>
        <p:spPr>
          <a:xfrm>
            <a:off x="251520" y="945010"/>
            <a:ext cx="828092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Palielina augu </a:t>
            </a:r>
            <a:r>
              <a:rPr lang="lv-LV" sz="2800" b="1"/>
              <a:t>elpošanas un fotosintēzes intensitāti</a:t>
            </a:r>
            <a:r>
              <a:rPr lang="lv-LV" sz="2800"/>
              <a:t>, Ietekmē </a:t>
            </a:r>
            <a:r>
              <a:rPr lang="lv-LV" sz="2800" b="1"/>
              <a:t>olbaltumvielu un ogļhidrātu </a:t>
            </a:r>
            <a:r>
              <a:rPr lang="lv-LV" sz="2800"/>
              <a:t>apmaiņu,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 Piedalās atjaunojošo </a:t>
            </a:r>
            <a:r>
              <a:rPr lang="lv-LV" sz="2800" b="1"/>
              <a:t>oksidēšanās fermentu </a:t>
            </a:r>
            <a:r>
              <a:rPr lang="lv-LV" sz="2800"/>
              <a:t>radīšanā.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Palielina auga </a:t>
            </a:r>
            <a:r>
              <a:rPr lang="lv-LV" sz="2800" b="1"/>
              <a:t>izturību pret sēņu un baktēriju</a:t>
            </a:r>
            <a:r>
              <a:rPr lang="lv-LV" sz="2800"/>
              <a:t> slimībām.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Paaugstina </a:t>
            </a:r>
            <a:r>
              <a:rPr lang="lv-LV" sz="2800" b="1"/>
              <a:t>cerošanu, graudu skaitu </a:t>
            </a:r>
            <a:r>
              <a:rPr lang="lv-LV" sz="2800"/>
              <a:t>vārpā, salcietību.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Varš veicina Fe trūkumu.</a:t>
            </a:r>
            <a:br>
              <a:rPr lang="lv-LV" sz="2800"/>
            </a:br>
            <a:r>
              <a:rPr lang="lv-LV" sz="2800"/>
              <a:t>Stipri </a:t>
            </a:r>
            <a:r>
              <a:rPr lang="lv-LV" sz="2800" u="sng"/>
              <a:t>prasīgi</a:t>
            </a:r>
            <a:r>
              <a:rPr lang="lv-LV" sz="2800"/>
              <a:t> pēc  Cu - Graudaugi, kartupeļi</a:t>
            </a:r>
            <a:br>
              <a:rPr lang="lv-LV" sz="2800"/>
            </a:br>
            <a:r>
              <a:rPr lang="lv-LV" sz="2800"/>
              <a:t/>
            </a:r>
            <a:br>
              <a:rPr lang="lv-LV" sz="2800"/>
            </a:br>
            <a:r>
              <a:rPr lang="lv-LV" sz="2800"/>
              <a:t/>
            </a:r>
            <a:br>
              <a:rPr lang="lv-LV" sz="2800"/>
            </a:b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Bors (B)</a:t>
            </a:r>
            <a:endParaRPr b="1"/>
          </a:p>
        </p:txBody>
      </p:sp>
      <p:sp>
        <p:nvSpPr>
          <p:cNvPr id="337" name="Google Shape;33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Piedalās augu </a:t>
            </a:r>
            <a:r>
              <a:rPr lang="lv-LV" sz="2800" b="1"/>
              <a:t>šūnu struktūru radīšanā </a:t>
            </a:r>
            <a:r>
              <a:rPr lang="lv-LV" sz="2800"/>
              <a:t>un piešķir tām </a:t>
            </a:r>
            <a:r>
              <a:rPr lang="lv-LV" sz="2800" b="1"/>
              <a:t>stiprumu</a:t>
            </a:r>
            <a:r>
              <a:rPr lang="lv-LV" sz="2800"/>
              <a:t>, 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Formē </a:t>
            </a:r>
            <a:r>
              <a:rPr lang="lv-LV" sz="2800" b="1"/>
              <a:t>augšanas punktus, </a:t>
            </a:r>
            <a:r>
              <a:rPr lang="lv-LV" sz="2800"/>
              <a:t>vadaudu sistēmu.</a:t>
            </a:r>
            <a:endParaRPr sz="2800" b="1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Uzlabo reproduktīvās funkcijas (</a:t>
            </a:r>
            <a:r>
              <a:rPr lang="lv-LV" sz="2800" b="1"/>
              <a:t>ziedēšanu, apputeksnēšanos-&gt; produktivitāti</a:t>
            </a:r>
            <a:r>
              <a:rPr lang="lv-LV" sz="2800"/>
              <a:t>).</a:t>
            </a:r>
            <a:endParaRPr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Veicina </a:t>
            </a:r>
            <a:r>
              <a:rPr lang="lv-LV" sz="2800" b="1"/>
              <a:t>ogļhidrātu</a:t>
            </a:r>
            <a:r>
              <a:rPr lang="lv-LV" sz="2800"/>
              <a:t> uzkrāšanos, </a:t>
            </a:r>
            <a:r>
              <a:rPr lang="lv-LV" sz="2800" b="1"/>
              <a:t>salcietību</a:t>
            </a:r>
            <a:r>
              <a:rPr lang="lv-LV" sz="2800"/>
              <a:t> (īpaši rapsim).</a:t>
            </a:r>
            <a:endParaRPr sz="2800"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338" name="Google Shape;3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4572747"/>
            <a:ext cx="3613969" cy="212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395536" y="404664"/>
            <a:ext cx="784887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 startAt="6"/>
            </a:pP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Ietilpst fermentos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aminoskābēs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nukleīnskābēs, augu pigmentos, citos organiskajos savienojumos.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 startAt="6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Ietekmē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vielu un enerģijas maiņu 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augos.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AutoNum type="arabicPeriod" startAt="6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Palielina </a:t>
            </a:r>
            <a:r>
              <a:rPr lang="lv-LV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 izturību </a:t>
            </a: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 ekoloģiskajiem faktoriem – sausumu, salu, kaitēkļiem un slimībām.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/>
              <a:t>Cinks (Zn)</a:t>
            </a:r>
            <a:endParaRPr b="1"/>
          </a:p>
        </p:txBody>
      </p:sp>
      <p:sp>
        <p:nvSpPr>
          <p:cNvPr id="344" name="Google Shape;34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Svarīgs biogēnais elements dzīvajos organismos,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Veic daudzfunkcionālus uzdevumus, </a:t>
            </a:r>
            <a:endParaRPr sz="280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Aktīvi piedalās augšanas stimulatoru biosintēzē.</a:t>
            </a:r>
            <a:endParaRPr/>
          </a:p>
          <a:p>
            <a:pPr marL="342900" lvl="0" indent="-508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 b="1" dirty="0"/>
              <a:t>Mangāns </a:t>
            </a:r>
            <a:r>
              <a:rPr lang="lv-LV" b="1" dirty="0" err="1"/>
              <a:t>Mn</a:t>
            </a:r>
            <a:endParaRPr b="1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Palielina šūnu  protoplazmas viskozitāti (darbojas kā antifrīzs).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Paaugstina ogļhidrātu uzkrāšanos augos, </a:t>
            </a:r>
            <a:r>
              <a:rPr lang="lv-LV" sz="2800" b="1"/>
              <a:t>uzlabo salcietību</a:t>
            </a:r>
            <a:r>
              <a:rPr lang="lv-LV" sz="2800"/>
              <a:t>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Ja ziemājiem trūkst Mn, ziemcietība zemāka.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Jautājumi paškontrolei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7835462" cy="48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dirty="0" smtClean="0"/>
              <a:t>Cik liels ir makroelementu saturs auga sausnā, %?</a:t>
            </a:r>
            <a:endParaRPr lang="lv-LV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dirty="0" smtClean="0"/>
              <a:t>Kāds minerālais elements pārsvarā ir veģetatīvās augšanas fāzēs?</a:t>
            </a:r>
            <a:endParaRPr lang="lv-LV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dirty="0"/>
              <a:t>Kāds minerālais elements pārsvarā ir </a:t>
            </a:r>
            <a:r>
              <a:rPr lang="lv-LV" dirty="0" smtClean="0"/>
              <a:t>ģeneratīvās augšanas </a:t>
            </a:r>
            <a:r>
              <a:rPr lang="lv-LV" dirty="0"/>
              <a:t>fāzēs?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dirty="0" smtClean="0"/>
              <a:t>Kuri minerālie elementi ir savstarpēji saistīti?</a:t>
            </a:r>
            <a:endParaRPr lang="lv-LV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lv-LV" dirty="0" smtClean="0"/>
              <a:t>Vai visi minerālie elementi ir vienlīdz nepieciešami visiem kultūraugiem?</a:t>
            </a:r>
          </a:p>
          <a:p>
            <a:pPr marL="514350" indent="-514350">
              <a:buAutoNum type="arabicPeriod"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300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Izmantotie avoti</a:t>
            </a:r>
            <a:endParaRPr lang="lv-LV" b="1" dirty="0"/>
          </a:p>
        </p:txBody>
      </p:sp>
      <p:sp>
        <p:nvSpPr>
          <p:cNvPr id="3" name="Taisnstūris 2"/>
          <p:cNvSpPr/>
          <p:nvPr/>
        </p:nvSpPr>
        <p:spPr>
          <a:xfrm>
            <a:off x="683568" y="17728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2400" dirty="0" smtClean="0">
              <a:hlinkClick r:id="rId2"/>
            </a:endParaRPr>
          </a:p>
          <a:p>
            <a:endParaRPr lang="lv-LV" sz="2400" dirty="0" smtClean="0"/>
          </a:p>
          <a:p>
            <a:endParaRPr lang="lv-LV" sz="2400" dirty="0"/>
          </a:p>
        </p:txBody>
      </p:sp>
      <p:sp>
        <p:nvSpPr>
          <p:cNvPr id="5" name="Taisnstūris 4"/>
          <p:cNvSpPr/>
          <p:nvPr/>
        </p:nvSpPr>
        <p:spPr>
          <a:xfrm>
            <a:off x="352492" y="1179559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lv-LV" sz="2400" dirty="0" smtClean="0"/>
              <a:t>V</a:t>
            </a:r>
            <a:r>
              <a:rPr lang="lv-LV" sz="2400" dirty="0" smtClean="0"/>
              <a:t>. </a:t>
            </a:r>
            <a:r>
              <a:rPr lang="lv-LV" sz="2400" dirty="0" err="1" smtClean="0"/>
              <a:t>Apša</a:t>
            </a:r>
            <a:r>
              <a:rPr lang="lv-LV" sz="2400" dirty="0" smtClean="0"/>
              <a:t>. Augkopība. Ozolnieki, LLKC,  </a:t>
            </a:r>
            <a:r>
              <a:rPr lang="lv-LV" sz="2400" dirty="0" smtClean="0"/>
              <a:t>2002.</a:t>
            </a:r>
            <a:endParaRPr lang="lv-LV" sz="2400" dirty="0" smtClean="0"/>
          </a:p>
          <a:p>
            <a:pPr marL="571500" indent="-571500">
              <a:buFont typeface="+mj-lt"/>
              <a:buAutoNum type="arabicPeriod"/>
            </a:pPr>
            <a:r>
              <a:rPr lang="lv-LV" sz="2400" dirty="0" smtClean="0"/>
              <a:t>Latvijas augsnes </a:t>
            </a:r>
            <a:r>
              <a:rPr lang="lv-LV" sz="2400" dirty="0" smtClean="0">
                <a:hlinkClick r:id="rId3"/>
              </a:rPr>
              <a:t>https://</a:t>
            </a:r>
            <a:r>
              <a:rPr lang="lv-LV" sz="2400" dirty="0" smtClean="0">
                <a:hlinkClick r:id="rId3"/>
              </a:rPr>
              <a:t>enciklopedija.lv/skirklis/26023</a:t>
            </a:r>
            <a:endParaRPr lang="lv-LV" sz="2400" dirty="0" smtClean="0"/>
          </a:p>
          <a:p>
            <a:pPr marL="571500" indent="-571500">
              <a:buFont typeface="+mj-lt"/>
              <a:buAutoNum type="arabicPeriod"/>
            </a:pPr>
            <a:r>
              <a:rPr lang="lv-LV" sz="2400" dirty="0" smtClean="0"/>
              <a:t>A. Kārkliņš, I. </a:t>
            </a:r>
            <a:r>
              <a:rPr lang="lv-LV" sz="2400" dirty="0" err="1" smtClean="0"/>
              <a:t>Līpenīte</a:t>
            </a:r>
            <a:r>
              <a:rPr lang="lv-LV" sz="2400" dirty="0" smtClean="0"/>
              <a:t>, Jelgava , 2019. Aprēķinu metodes un normatīvi augsnes iekultivēšanai un mēslošanas līdzekļu lietošanai.</a:t>
            </a:r>
          </a:p>
          <a:p>
            <a:pPr marL="571500" indent="-571500">
              <a:buFont typeface="+mj-lt"/>
              <a:buAutoNum type="arabicPeriod"/>
            </a:pPr>
            <a:r>
              <a:rPr lang="lv-LV" sz="2400" dirty="0" smtClean="0">
                <a:hlinkClick r:id="rId4"/>
              </a:rPr>
              <a:t>https</a:t>
            </a:r>
            <a:r>
              <a:rPr lang="lv-LV" sz="2400" dirty="0">
                <a:hlinkClick r:id="rId4"/>
              </a:rPr>
              <a:t>://www.yara.lv/augu-meslosana/7p</a:t>
            </a:r>
            <a:r>
              <a:rPr lang="lv-LV" sz="2400" dirty="0" smtClean="0">
                <a:hlinkClick r:id="rId4"/>
              </a:rPr>
              <a:t>/</a:t>
            </a:r>
            <a:endParaRPr lang="lv-LV" sz="2400" dirty="0" smtClean="0"/>
          </a:p>
          <a:p>
            <a:pPr marL="571500" indent="-571500">
              <a:buFont typeface="+mj-lt"/>
              <a:buAutoNum type="arabicPeriod"/>
            </a:pPr>
            <a:r>
              <a:rPr lang="lv-LV" sz="2400" dirty="0" smtClean="0"/>
              <a:t>Augu </a:t>
            </a:r>
            <a:r>
              <a:rPr lang="lv-LV" sz="2400" dirty="0"/>
              <a:t>minerālā barošanās </a:t>
            </a:r>
            <a:r>
              <a:rPr lang="lv-LV" sz="2400" dirty="0">
                <a:hlinkClick r:id="rId5"/>
              </a:rPr>
              <a:t>http://</a:t>
            </a:r>
            <a:r>
              <a:rPr lang="lv-LV" sz="2400" dirty="0" smtClean="0">
                <a:hlinkClick r:id="rId5"/>
              </a:rPr>
              <a:t>raksti.daba.lv/referaati/2002/VAlle/1_teksts.html</a:t>
            </a:r>
            <a:endParaRPr lang="lv-LV" sz="2400" dirty="0" smtClean="0"/>
          </a:p>
          <a:p>
            <a:pPr marL="571500" indent="-571500">
              <a:buFont typeface="+mj-lt"/>
              <a:buAutoNum type="arabicPeriod"/>
            </a:pPr>
            <a:endParaRPr lang="lv-LV" sz="2400" dirty="0" smtClean="0"/>
          </a:p>
          <a:p>
            <a:pPr marL="571500" indent="-571500">
              <a:buFont typeface="+mj-lt"/>
              <a:buAutoNum type="arabicPeriod"/>
            </a:pPr>
            <a:r>
              <a:rPr lang="lv-LV" sz="2400" dirty="0" smtClean="0"/>
              <a:t>Publikācijas žurnālos «Saimnieks», «</a:t>
            </a:r>
            <a:r>
              <a:rPr lang="lv-LV" sz="2400" dirty="0" err="1" smtClean="0"/>
              <a:t>Agrotops</a:t>
            </a:r>
            <a:r>
              <a:rPr lang="lv-LV" sz="2400" dirty="0" smtClean="0"/>
              <a:t>».</a:t>
            </a:r>
          </a:p>
          <a:p>
            <a:pPr marL="571500" indent="-571500">
              <a:buFont typeface="+mj-lt"/>
              <a:buAutoNum type="arabicPeriod"/>
            </a:pPr>
            <a:endParaRPr lang="lv-LV" sz="2400" dirty="0" smtClean="0"/>
          </a:p>
          <a:p>
            <a:pPr marL="571500" indent="-571500">
              <a:buAutoNum type="arabicPeriod"/>
            </a:pPr>
            <a:endParaRPr lang="lv-LV" sz="2800" dirty="0" smtClean="0"/>
          </a:p>
          <a:p>
            <a:pPr marL="571500" indent="-571500"/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42174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/>
              <a:t>Paldies par uzmanību!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30105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62607" y="107993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lv-LV" sz="2800" dirty="0">
                <a:sym typeface="Arial"/>
              </a:rPr>
              <a:t>Augiem </a:t>
            </a:r>
            <a:r>
              <a:rPr lang="lv-LV" sz="2800" u="sng" dirty="0">
                <a:sym typeface="Arial"/>
              </a:rPr>
              <a:t>obligāti</a:t>
            </a:r>
            <a:r>
              <a:rPr lang="lv-LV" sz="2800" dirty="0">
                <a:sym typeface="Arial"/>
              </a:rPr>
              <a:t> nepieciešami </a:t>
            </a:r>
            <a:r>
              <a:rPr lang="lv-LV" sz="2800" b="1" dirty="0">
                <a:sym typeface="Arial"/>
              </a:rPr>
              <a:t>16 ķīmiskie elementi</a:t>
            </a:r>
            <a:r>
              <a:rPr lang="lv-LV" sz="2800" dirty="0">
                <a:sym typeface="Arial"/>
              </a:rPr>
              <a:t>. </a:t>
            </a:r>
            <a:endParaRPr lang="lv-LV" sz="2800" dirty="0" smtClean="0">
              <a:sym typeface="Arial"/>
            </a:endParaRPr>
          </a:p>
          <a:p>
            <a:pPr marL="114300" indent="0">
              <a:buNone/>
            </a:pPr>
            <a:r>
              <a:rPr lang="lv-LV" sz="2800" dirty="0" smtClean="0">
                <a:sym typeface="Arial"/>
              </a:rPr>
              <a:t>Bez </a:t>
            </a:r>
            <a:r>
              <a:rPr lang="lv-LV" sz="2800" dirty="0">
                <a:sym typeface="Arial"/>
              </a:rPr>
              <a:t>tiem augi nevar nodrošināt savus </a:t>
            </a:r>
            <a:r>
              <a:rPr lang="lv-LV" sz="2800" b="1" dirty="0">
                <a:sym typeface="Arial"/>
              </a:rPr>
              <a:t>vielmaiņas</a:t>
            </a:r>
            <a:r>
              <a:rPr lang="lv-LV" sz="2800" dirty="0">
                <a:sym typeface="Arial"/>
              </a:rPr>
              <a:t> procesus un to </a:t>
            </a:r>
            <a:r>
              <a:rPr lang="lv-LV" sz="2800" u="sng" dirty="0">
                <a:sym typeface="Arial"/>
              </a:rPr>
              <a:t>darbība ir specifiska</a:t>
            </a:r>
            <a:r>
              <a:rPr lang="lv-LV" sz="2800" dirty="0">
                <a:sym typeface="Arial"/>
              </a:rPr>
              <a:t>, tāpēc tos  </a:t>
            </a:r>
            <a:r>
              <a:rPr lang="lv-LV" sz="2800" b="1" dirty="0">
                <a:sym typeface="Arial"/>
              </a:rPr>
              <a:t>nevar aizstāt </a:t>
            </a:r>
            <a:r>
              <a:rPr lang="lv-LV" sz="2800" dirty="0">
                <a:sym typeface="Arial"/>
              </a:rPr>
              <a:t>ar citiem.</a:t>
            </a:r>
          </a:p>
          <a:p>
            <a:pPr marL="114300" indent="0">
              <a:buNone/>
            </a:pPr>
            <a:r>
              <a:rPr lang="lv-LV" sz="2800" dirty="0">
                <a:sym typeface="Arial"/>
              </a:rPr>
              <a:t>Augi sev vajadzīgos ķīmiskos elementus </a:t>
            </a:r>
            <a:r>
              <a:rPr lang="lv-LV" sz="2800" b="1" dirty="0">
                <a:sym typeface="Arial"/>
              </a:rPr>
              <a:t>C, O, </a:t>
            </a:r>
            <a:r>
              <a:rPr lang="lv-LV" sz="2800" dirty="0">
                <a:sym typeface="Arial"/>
              </a:rPr>
              <a:t>H uzņem no </a:t>
            </a:r>
            <a:r>
              <a:rPr lang="lv-LV" sz="2800" u="sng" dirty="0">
                <a:sym typeface="Arial"/>
              </a:rPr>
              <a:t>atmosfēras un ūdens</a:t>
            </a:r>
            <a:r>
              <a:rPr lang="lv-LV" sz="2800" dirty="0">
                <a:sym typeface="Arial"/>
              </a:rPr>
              <a:t>.</a:t>
            </a:r>
            <a:endParaRPr lang="lv-LV" sz="28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6" y="-171400"/>
            <a:ext cx="829351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94906" y="174080"/>
            <a:ext cx="1847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13F9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279636" y="4721662"/>
            <a:ext cx="81807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tiem </a:t>
            </a:r>
            <a:r>
              <a:rPr lang="lv-LV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(N, P, K, Mg, Na, Cl, S) </a:t>
            </a: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</a:t>
            </a:r>
            <a:r>
              <a:rPr lang="lv-LV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kustīgi</a:t>
            </a: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lv-LV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brīvi pārvietojas augos visos virzienos. </a:t>
            </a: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>
            <a:off x="187271" y="947575"/>
            <a:ext cx="30963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Pavisam </a:t>
            </a:r>
            <a:r>
              <a:rPr lang="lv-LV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r>
              <a:rPr lang="lv-LV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elementi, kas svarīgi augu uzbūvē.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lv-LV"/>
              <a:t/>
            </a:r>
            <a:br>
              <a:rPr lang="lv-LV"/>
            </a:br>
            <a:endParaRPr/>
          </a:p>
        </p:txBody>
      </p: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179512" y="476672"/>
            <a:ext cx="8568952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v-LV" sz="3200" u="sng"/>
              <a:t>Augu barības </a:t>
            </a:r>
            <a:r>
              <a:rPr lang="lv-LV" sz="3200" b="1" u="sng"/>
              <a:t>pamatelementi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lv-LV" sz="3200" b="1" u="sng"/>
              <a:t>(makroelementi)</a:t>
            </a:r>
            <a:r>
              <a:rPr lang="lv-LV" sz="3200" u="sng"/>
              <a:t>: 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N- slāpeklis 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P- fosfors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 K- kālijs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u="sng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lv-LV" sz="3200" b="1" u="sng"/>
              <a:t>Sekundārie</a:t>
            </a:r>
            <a:r>
              <a:rPr lang="lv-LV" sz="3200" u="sng"/>
              <a:t> augu barības elementi: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lv-LV" sz="3200"/>
              <a:t> Ca- kalcijs • Mg- magnijs • S- sērs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lv-LV" sz="3200" b="1" u="sng"/>
              <a:t>Mikroelementi</a:t>
            </a:r>
            <a:r>
              <a:rPr lang="lv-LV" sz="3200" u="sng"/>
              <a:t>:</a:t>
            </a:r>
            <a:r>
              <a:rPr lang="lv-LV" sz="3200"/>
              <a:t> Fe, Mn , Zn, Cu, Bo, J, Mo, Co</a:t>
            </a:r>
            <a:endParaRPr sz="3200"/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105691"/>
            <a:ext cx="3950568" cy="33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/>
        </p:nvSpPr>
        <p:spPr>
          <a:xfrm>
            <a:off x="281235" y="0"/>
            <a:ext cx="8467227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Barības elementus, kas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augos atrodas ievērojamā daudzumā 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(līdz 1%) sauc par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makroelementiem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N,P,K,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Mg, 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Barības elementus, kuri augos sastopami  vien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tūkstošdaļās %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sauc par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mikroelementiem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B,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Makroelementiem ir noteikta fizioloģiska loma un to trūkums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izraisa būtiskas izmaiņas 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 attīstībā un citos </a:t>
            </a:r>
            <a:r>
              <a:rPr lang="lv-LV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fizioloģiskajos procesos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Mikroelementi ir vajadzīgi krietni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mazākos apmēros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pareizs balanss ir </a:t>
            </a:r>
            <a:r>
              <a:rPr lang="lv-LV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izšķiroši svarīgs 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kvalitatīvas ražas gūšanai.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395536" y="476672"/>
            <a:ext cx="8064896" cy="198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800"/>
              <a:t>Viena auga dažādi orgāni (lapas/ziedi) satur atšķirīgu minerālvielu koncentrāciju.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Lapās pamatā-N</a:t>
            </a:r>
            <a:endParaRPr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lv-LV" sz="2800"/>
              <a:t>Sēklās-K, P, Mg</a:t>
            </a:r>
            <a:endParaRPr sz="2800"/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996952"/>
            <a:ext cx="6495256" cy="301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lv-LV"/>
              <a:t>Slāpeklis (N)</a:t>
            </a: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1"/>
          </p:nvPr>
        </p:nvSpPr>
        <p:spPr>
          <a:xfrm>
            <a:off x="251520" y="1340768"/>
            <a:ext cx="813690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augi uzņem </a:t>
            </a:r>
            <a:r>
              <a:rPr lang="lv-LV" sz="3200" u="sng"/>
              <a:t>nitrāta un amonija </a:t>
            </a:r>
            <a:r>
              <a:rPr lang="lv-LV" sz="3200"/>
              <a:t>jonu veidā.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Dabiski rodas augsnē  (organisko vielu trūdēšanas procesā), 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Ar slāpekļa minerālmēslojumu (amonija, nitrātu, amīdu veidā). 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/>
              <a:t>Nepieciešams </a:t>
            </a:r>
            <a:r>
              <a:rPr lang="lv-LV" sz="3200" b="1"/>
              <a:t>augšanas periodā zaļās masas veidošanai, </a:t>
            </a:r>
            <a:r>
              <a:rPr lang="lv-LV" sz="3200"/>
              <a:t>ietilpst</a:t>
            </a:r>
            <a:r>
              <a:rPr lang="lv-LV" sz="3200" b="1"/>
              <a:t> olbaltumv., vitamīnu, hlorofila </a:t>
            </a:r>
            <a:r>
              <a:rPr lang="lv-LV" sz="3200"/>
              <a:t>sastāvā</a:t>
            </a:r>
            <a:r>
              <a:rPr lang="lv-LV" sz="3200" b="1"/>
              <a:t>.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lv-LV" sz="3200" b="1"/>
              <a:t>N dod lielas </a:t>
            </a:r>
            <a:r>
              <a:rPr lang="lv-LV" sz="3200" b="1">
                <a:solidFill>
                  <a:schemeClr val="dk2"/>
                </a:solidFill>
              </a:rPr>
              <a:t>ražas</a:t>
            </a:r>
            <a:r>
              <a:rPr lang="lv-LV" sz="3200" b="1"/>
              <a:t>, lielu </a:t>
            </a:r>
            <a:r>
              <a:rPr lang="lv-LV" sz="3200" b="1">
                <a:solidFill>
                  <a:schemeClr val="dk2"/>
                </a:solidFill>
              </a:rPr>
              <a:t>augumu</a:t>
            </a:r>
            <a:r>
              <a:rPr lang="lv-LV" sz="3200" b="1"/>
              <a:t>, augstu </a:t>
            </a:r>
            <a:r>
              <a:rPr lang="lv-LV" sz="3200" b="1">
                <a:solidFill>
                  <a:schemeClr val="dk2"/>
                </a:solidFill>
              </a:rPr>
              <a:t>proteīna</a:t>
            </a:r>
            <a:r>
              <a:rPr lang="lv-LV" sz="3200" b="1"/>
              <a:t> saturu.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eskaņots">
  <a:themeElements>
    <a:clrScheme name="Grezns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eskaņots">
  <a:themeElements>
    <a:clrScheme name="Grezns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1143</Words>
  <Application>Microsoft Office PowerPoint</Application>
  <PresentationFormat>Slaidrāde ekrānā (4:3)</PresentationFormat>
  <Paragraphs>202</Paragraphs>
  <Slides>34</Slides>
  <Notes>30</Notes>
  <HiddenSlides>0</HiddenSlides>
  <MMClips>0</MMClips>
  <ScaleCrop>false</ScaleCrop>
  <HeadingPairs>
    <vt:vector size="4" baseType="variant">
      <vt:variant>
        <vt:lpstr>Dizains</vt:lpstr>
      </vt:variant>
      <vt:variant>
        <vt:i4>2</vt:i4>
      </vt:variant>
      <vt:variant>
        <vt:lpstr>Slaidu virsraksti</vt:lpstr>
      </vt:variant>
      <vt:variant>
        <vt:i4>34</vt:i4>
      </vt:variant>
    </vt:vector>
  </HeadingPairs>
  <TitlesOfParts>
    <vt:vector size="36" baseType="lpstr">
      <vt:lpstr>Pieskaņots</vt:lpstr>
      <vt:lpstr>1_Pieskaņots</vt:lpstr>
      <vt:lpstr>PowerPoint prezentācija</vt:lpstr>
      <vt:lpstr>Augu barības  elementu nozīme:</vt:lpstr>
      <vt:lpstr>PowerPoint prezentācija</vt:lpstr>
      <vt:lpstr>PowerPoint prezentācija</vt:lpstr>
      <vt:lpstr>PowerPoint prezentācija</vt:lpstr>
      <vt:lpstr> </vt:lpstr>
      <vt:lpstr>PowerPoint prezentācija</vt:lpstr>
      <vt:lpstr>PowerPoint prezentācija</vt:lpstr>
      <vt:lpstr>Slāpeklis (N)</vt:lpstr>
      <vt:lpstr>PowerPoint prezentācija</vt:lpstr>
      <vt:lpstr>PowerPoint prezentācija</vt:lpstr>
      <vt:lpstr>PowerPoint prezentācija</vt:lpstr>
      <vt:lpstr>PowerPoint prezentācija</vt:lpstr>
      <vt:lpstr>Fosfors   (P)</vt:lpstr>
      <vt:lpstr>PowerPoint prezentācija</vt:lpstr>
      <vt:lpstr>PowerPoint prezentācija</vt:lpstr>
      <vt:lpstr>PowerPoint prezentācija</vt:lpstr>
      <vt:lpstr>PowerPoint prezentācija</vt:lpstr>
      <vt:lpstr>Kālijs (K)</vt:lpstr>
      <vt:lpstr>PowerPoint prezentācija</vt:lpstr>
      <vt:lpstr>PowerPoint prezentācija</vt:lpstr>
      <vt:lpstr>Kalcijs (Ca )</vt:lpstr>
      <vt:lpstr>PowerPoint prezentācija</vt:lpstr>
      <vt:lpstr>Sērs (S)</vt:lpstr>
      <vt:lpstr>PowerPoint prezentācija</vt:lpstr>
      <vt:lpstr>PowerPoint prezentācija</vt:lpstr>
      <vt:lpstr>Magnijs (Mg)</vt:lpstr>
      <vt:lpstr>Varš (Cu)</vt:lpstr>
      <vt:lpstr>Bors (B)</vt:lpstr>
      <vt:lpstr>Cinks (Zn)</vt:lpstr>
      <vt:lpstr>Mangāns Mn</vt:lpstr>
      <vt:lpstr>Jautājumi paškontrolei</vt:lpstr>
      <vt:lpstr>Izmantotie avoti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Skola</dc:creator>
  <cp:lastModifiedBy>Skola</cp:lastModifiedBy>
  <cp:revision>8</cp:revision>
  <dcterms:created xsi:type="dcterms:W3CDTF">2018-03-01T09:52:47Z</dcterms:created>
  <dcterms:modified xsi:type="dcterms:W3CDTF">2023-01-05T08:11:55Z</dcterms:modified>
</cp:coreProperties>
</file>